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0F750E-865C-7049-313C-BE5D0633D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노인인권보호지침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DBEF2E4-87C4-48D2-153B-0AB85919B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42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C8750-FA87-D2A6-12CD-A6FEC1FE9C3E}"/>
              </a:ext>
            </a:extLst>
          </p:cNvPr>
          <p:cNvSpPr txBox="1">
            <a:spLocks/>
          </p:cNvSpPr>
          <p:nvPr/>
        </p:nvSpPr>
        <p:spPr>
          <a:xfrm>
            <a:off x="667719" y="380624"/>
            <a:ext cx="10522058" cy="9832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3. </a:t>
            </a:r>
            <a:r>
              <a:rPr lang="ko-KR" altLang="en-US" sz="4000" dirty="0"/>
              <a:t>노인학대예방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D9E0A-29AC-17BA-171E-244D74A95FB6}"/>
              </a:ext>
            </a:extLst>
          </p:cNvPr>
          <p:cNvSpPr txBox="1"/>
          <p:nvPr/>
        </p:nvSpPr>
        <p:spPr>
          <a:xfrm>
            <a:off x="339025" y="1688940"/>
            <a:ext cx="11513950" cy="348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④ </a:t>
            </a:r>
            <a:r>
              <a:rPr lang="ko-KR" altLang="en-US" sz="25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종사자는 동료 종사자의 노인에 대한 학대행위를 목격하였을 경우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해당</a:t>
            </a:r>
            <a:endParaRPr lang="en-US" altLang="ko-KR" sz="25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500" kern="0" dirty="0">
                <a:solidFill>
                  <a:srgbClr val="000000"/>
                </a:solidFill>
                <a:latin typeface="휴먼명조"/>
                <a:ea typeface="휴먼명조"/>
              </a:rPr>
              <a:t>  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ko-KR" altLang="en-US" sz="25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시설과 노인 보호전문기관 또는 수사기관에 신속히 신고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하고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제반 법률</a:t>
            </a:r>
            <a:endParaRPr lang="en-US" altLang="ko-KR" sz="25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500" kern="0" dirty="0">
                <a:solidFill>
                  <a:srgbClr val="000000"/>
                </a:solidFill>
                <a:latin typeface="휴먼명조"/>
                <a:ea typeface="휴먼명조"/>
              </a:rPr>
              <a:t>  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규정이나 윤리기준에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따라 조치를 취해야 한다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⑤ 종사자는 </a:t>
            </a:r>
            <a:r>
              <a:rPr lang="ko-KR" altLang="en-US" sz="2500" u="sng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노인들간의</a:t>
            </a:r>
            <a:r>
              <a:rPr lang="ko-KR" altLang="en-US" sz="25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집단 따돌림이나 학대행위를 예방하고 해결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해야 한다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⑥ 치료나 요양의 목적 이외에 노인의 뜻에 반하는 </a:t>
            </a:r>
            <a:r>
              <a:rPr lang="ko-KR" altLang="en-US" sz="25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노동행위를 강요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해서는 안</a:t>
            </a:r>
            <a:endParaRPr lang="en-US" altLang="ko-KR" sz="25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   된다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31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5B1F09-780B-751D-6AC2-7CF0F6AC654E}"/>
              </a:ext>
            </a:extLst>
          </p:cNvPr>
          <p:cNvSpPr txBox="1">
            <a:spLocks/>
          </p:cNvSpPr>
          <p:nvPr/>
        </p:nvSpPr>
        <p:spPr>
          <a:xfrm>
            <a:off x="636722" y="318631"/>
            <a:ext cx="10522058" cy="9832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3. </a:t>
            </a:r>
            <a:r>
              <a:rPr lang="ko-KR" altLang="en-US" sz="4000"/>
              <a:t>노인학대예방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49EFD-3467-9AC7-F7A6-00A9E84D0712}"/>
              </a:ext>
            </a:extLst>
          </p:cNvPr>
          <p:cNvSpPr txBox="1"/>
          <p:nvPr/>
        </p:nvSpPr>
        <p:spPr>
          <a:xfrm>
            <a:off x="636722" y="1539988"/>
            <a:ext cx="10832024" cy="307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⑦ </a:t>
            </a:r>
            <a:r>
              <a:rPr lang="ko-KR" altLang="en-US" sz="2200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종사자는 어떠한 이유로도 노인을 언어적으로 협박</a:t>
            </a:r>
            <a:r>
              <a:rPr lang="en-US" altLang="ko-KR" sz="2200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무시하거나 조롱 또는 욕설을</a:t>
            </a:r>
            <a:endParaRPr lang="ko-KR" altLang="en-US" sz="2200" u="sng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하여서는 안 되며</a:t>
            </a:r>
            <a:r>
              <a:rPr lang="en-US" altLang="ko-KR" sz="2200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항상 존대어를 사용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⑧ 종사자는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노인이 수치심을 느끼거나 자존심을 상하게 하는 말을 해서는 안 된다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u="sng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9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⑨ 종사자는 </a:t>
            </a:r>
            <a:r>
              <a:rPr lang="ko-KR" altLang="en-US" sz="2200" u="sng" kern="0" spc="-9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목욕이나 기저귀 교체 시 노인이 성적 수치심을 느끼지 않도록 노력</a:t>
            </a:r>
            <a:r>
              <a:rPr lang="ko-KR" altLang="en-US" sz="2200" kern="0" spc="-9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해야 한다</a:t>
            </a:r>
            <a:r>
              <a:rPr lang="en-US" altLang="ko-KR" sz="2200" kern="0" spc="-9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⑩ 종사자는 노인의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잔존능력을 유지시키기 위한 최선의 서비스를 제공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해야 한다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58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53BFA5-6D18-D5E7-FF66-E37E91FD330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82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4. </a:t>
            </a:r>
            <a:r>
              <a:rPr lang="ko-KR" altLang="en-US" sz="4000"/>
              <a:t>노인학대 대응방법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02736-826A-07BA-87E4-50882B7D817D}"/>
              </a:ext>
            </a:extLst>
          </p:cNvPr>
          <p:cNvSpPr txBox="1"/>
          <p:nvPr/>
        </p:nvSpPr>
        <p:spPr>
          <a:xfrm>
            <a:off x="838200" y="1750283"/>
            <a:ext cx="10515600" cy="408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시설은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노인학대 방지를 위하여 건의함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신고함 등과 같은 노인학대 사례를 조기</a:t>
            </a:r>
            <a:endParaRPr lang="ko-KR" altLang="en-US" sz="2200" u="sng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u="sng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발견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하기 위한 조치를 취해야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시설은 노인학대를 사전에 예방하기 위하여 시설운영위원회에 생활노인 대표 또는 가족을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인 이상 참여시켜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노인들의 요구와 불만사항을 청취하고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불만사항에 대해서는 신속하게 처리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 종사자는 생활노인에게 서비스를 제공하는 과정에서 노인의 신체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심리적 건강 상태를 주의 깊게 살펴야 하며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노인학대의 증상이 있는지를 면밀히 관찰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33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B6DCB5-82CD-7F71-F68A-2F4A0292BD9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82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4. </a:t>
            </a:r>
            <a:r>
              <a:rPr lang="ko-KR" altLang="en-US" sz="4000"/>
              <a:t>노인학대 대응방법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BB1B1-1D70-1068-F07F-F129B9548196}"/>
              </a:ext>
            </a:extLst>
          </p:cNvPr>
          <p:cNvSpPr txBox="1"/>
          <p:nvPr/>
        </p:nvSpPr>
        <p:spPr>
          <a:xfrm>
            <a:off x="838200" y="1565330"/>
            <a:ext cx="10646044" cy="408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모든 시설 종사자는 동료 종사자 또는 생활노인에 의해 이루어지는 구체적 학대 행위를 목격하거나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노인이 각각의 학대 유형과 관련된 증상을 보이는 사실을 목격 하였거나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노인이 학대 받을 우려나 위험이 있다고 판단되는 경우 즉시 해당 시설과 노인보호 전문기관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수사 기관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노인학대 관련기관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2200" u="sng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보건복지상담센터：전화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129),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군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 노인복지 담당부서의 관계 공무원 또는 노인복지상담원 등에 신고하여야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 위험상황에 처하거나 학대를 당한 생활노인은 해당 시설과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 보호전문 기관이나 수사기관에 학대 위험 또는 그 사실을 신고할 수 있다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339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DFF02D-E8AA-8BE4-6F9C-032670296A4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82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4. </a:t>
            </a:r>
            <a:r>
              <a:rPr lang="ko-KR" altLang="en-US" sz="4000"/>
              <a:t>노인학대 대응방법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45C6C-842A-4BC2-4D82-BFB6960F6B0D}"/>
              </a:ext>
            </a:extLst>
          </p:cNvPr>
          <p:cNvSpPr txBox="1"/>
          <p:nvPr/>
        </p:nvSpPr>
        <p:spPr>
          <a:xfrm>
            <a:off x="514673" y="1895847"/>
            <a:ext cx="11162654" cy="459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생활노인이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동료 생활노인의 학대 위험 또는 학대를 당하는 것을 목격한 경우 해당 시설과 노인보호전문기관 또는 수사기관에 신고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촉탁의 또는 외부 의료기관의 의료진은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노인을 진료하는 과정에서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학대가 의심 되거나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학대를 당한 것이 확실한 경우 이를 해당 시설과 노인보호전문기관 또는 수사기관에 신고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시설의 생활노인 학대와 관련된 정보를 접한 노인복지상담원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사회복지 전담공무원 등의 관계자는 노인보호전문기관 또는 수사기관에 시설의 학대의심 사례를 신고하여야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845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651A47-3CBC-9A0C-4FB4-C77D2A7A0BE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82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4. </a:t>
            </a:r>
            <a:r>
              <a:rPr lang="ko-KR" altLang="en-US" sz="4000"/>
              <a:t>노인학대 대응방법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B22F4-44EC-2E7A-49BF-8D3D967E023F}"/>
              </a:ext>
            </a:extLst>
          </p:cNvPr>
          <p:cNvSpPr txBox="1"/>
          <p:nvPr/>
        </p:nvSpPr>
        <p:spPr>
          <a:xfrm>
            <a:off x="630910" y="1332240"/>
            <a:ext cx="10930179" cy="5110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시설은 노인복지법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39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조의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6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항에 의거하여 신고인의 신분을 보장하여야 하며 그의 의사에 반하여 신분을 노출시켜서는 안 되며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0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학대사례 신고를 이유로 어떠한 불이익을 주어서도 안 된다</a:t>
            </a:r>
            <a:r>
              <a:rPr lang="en-US" altLang="ko-KR" sz="20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000" u="sng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신고를 받은 시설운영자는 지체 없이 노인보호전문기관과 공동으로 학대 의심사례에 대해 조사와 조치를 취해야 한다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신고 받은 학대사례에 대한 응급조치와 안전조치가 요구되는 경우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 행위자 로부터 신체적 학대가 지속적으로 이루어지고 있다고 의심되며 노인의 상처가 심각한 경우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 유기 및 노인의 영양상태 불량 등으로 생명이 위급한 사례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방임 사례일 경우 노인의 연령과 건강상태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학대의 지속성 정도에 따라 위험하다고 판단되는 사례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신속한 조치를 취해야 한다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시설은 업무일지 또는 별도의 상담일지에 신고된 학대사례에 대한 접수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상담기록과 서비스 내용을 기록으로 유지하여야 한다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264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A90456-A15E-24FB-9C6A-87F17D78C4D9}"/>
              </a:ext>
            </a:extLst>
          </p:cNvPr>
          <p:cNvSpPr txBox="1"/>
          <p:nvPr/>
        </p:nvSpPr>
        <p:spPr>
          <a:xfrm>
            <a:off x="430078" y="555648"/>
            <a:ext cx="10077773" cy="69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  ○ 노인에 대한 금지행위</a:t>
            </a:r>
            <a:r>
              <a:rPr lang="en-US" altLang="ko-KR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노인복지법 제</a:t>
            </a:r>
            <a:r>
              <a:rPr lang="en-US" altLang="ko-KR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39</a:t>
            </a: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조의 </a:t>
            </a:r>
            <a:r>
              <a:rPr lang="en-US" altLang="ko-KR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9)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9627A-CFA1-0621-C8CB-15E5B401DD6D}"/>
              </a:ext>
            </a:extLst>
          </p:cNvPr>
          <p:cNvSpPr txBox="1"/>
          <p:nvPr/>
        </p:nvSpPr>
        <p:spPr>
          <a:xfrm>
            <a:off x="677405" y="2041435"/>
            <a:ext cx="10837190" cy="320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① 노인의 신체에 폭행을 가하거나 상해를 입히는 행위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② 노인에게 성적 수치심을 주는 성폭력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성희롱 등의 행위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③ 자신의 보호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감독을 받는 노인을 유기하거나 의식주를 포함한 기본적 보호 및 치료를 소홀히 하는 방임 행위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④ 노인에게 구걸을 하게 하거나 노인을 이용하여 구걸을 하는 행위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⑤ 노인을 위하여 증여 또는 급여된 금품을 그 목적 외의 용도에 사용하는 행위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17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4CF18-10B7-E004-96B4-347625695B65}"/>
              </a:ext>
            </a:extLst>
          </p:cNvPr>
          <p:cNvSpPr txBox="1"/>
          <p:nvPr/>
        </p:nvSpPr>
        <p:spPr>
          <a:xfrm>
            <a:off x="585061" y="586644"/>
            <a:ext cx="6098582" cy="69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○ 노인학대 신고의무자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4178C-0CD2-892E-4322-6ACDD20D1B78}"/>
              </a:ext>
            </a:extLst>
          </p:cNvPr>
          <p:cNvSpPr txBox="1"/>
          <p:nvPr/>
        </p:nvSpPr>
        <p:spPr>
          <a:xfrm>
            <a:off x="793642" y="1869587"/>
            <a:ext cx="10604715" cy="2279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노인복지법 제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39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조의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6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 따라 의료법에 따라 의료기관에서 의료업을 하는 의료인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노인장기요양보험법에 따른 장기요양기관 및 재가장기요양기관의 장과 종사자는 </a:t>
            </a:r>
            <a:r>
              <a:rPr lang="ko-KR" altLang="en-US" sz="2300" b="1" u="sng" kern="0" spc="0" dirty="0">
                <a:solidFill>
                  <a:srgbClr val="FF0000"/>
                </a:solidFill>
                <a:effectLst/>
                <a:latin typeface="휴먼명조"/>
                <a:ea typeface="휴먼명조"/>
              </a:rPr>
              <a:t>노인학대 신고의무자</a:t>
            </a:r>
            <a:r>
              <a:rPr lang="ko-KR" altLang="en-US" sz="2300" u="sng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이며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노인복지법 제</a:t>
            </a:r>
            <a:r>
              <a:rPr lang="en-US" altLang="ko-KR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61</a:t>
            </a:r>
            <a:r>
              <a:rPr lang="ko-KR" altLang="en-US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조의 </a:t>
            </a:r>
            <a:r>
              <a:rPr lang="en-US" altLang="ko-KR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2</a:t>
            </a:r>
            <a:r>
              <a:rPr lang="ko-KR" altLang="en-US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 따라 노인학대를 신고하지 아니한 자에게는 </a:t>
            </a:r>
            <a:r>
              <a:rPr lang="en-US" altLang="ko-KR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500</a:t>
            </a:r>
            <a:r>
              <a:rPr lang="ko-KR" altLang="en-US" sz="23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만원 이하의 과태료가 부과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된다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025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822F5-E012-0510-7DD1-DF1EC6C582E7}"/>
              </a:ext>
            </a:extLst>
          </p:cNvPr>
          <p:cNvSpPr txBox="1"/>
          <p:nvPr/>
        </p:nvSpPr>
        <p:spPr>
          <a:xfrm>
            <a:off x="740044" y="571145"/>
            <a:ext cx="6098582" cy="69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○ 시설의 역할 과 의무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1553F-0B08-7C01-D770-044C89389730}"/>
              </a:ext>
            </a:extLst>
          </p:cNvPr>
          <p:cNvSpPr txBox="1"/>
          <p:nvPr/>
        </p:nvSpPr>
        <p:spPr>
          <a:xfrm>
            <a:off x="1049364" y="1809731"/>
            <a:ext cx="10093271" cy="320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시설내 </a:t>
            </a:r>
            <a:r>
              <a:rPr lang="ko-KR" altLang="en-US" sz="23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노인학대의심사례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및 학대사례 </a:t>
            </a:r>
            <a:r>
              <a:rPr lang="ko-KR" altLang="en-US" sz="23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발견시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노인보호전문기관 또는 수사 기관에 신고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시설이용자 중 학대피해노인 및 학대행위자에 대한 노인보호전문기관으로부터의 상담 및 개입 협조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노인보호전문기관으로부터의 보호가 필요한 학대피해노인에 대한 입소 의뢰 시 신속한 보호 실시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시설내 종사자 및 이용자 대상 노인학대예방교육 실시</a:t>
            </a:r>
            <a:r>
              <a:rPr lang="en-US" altLang="ko-KR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3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 내 학대발생 현황 및 조치결과 보고 등</a:t>
            </a:r>
            <a:endParaRPr lang="ko-KR" altLang="en-US" sz="23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78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FA9C6-23F0-49D5-843C-3FFD3FF1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4" b="26090"/>
          <a:stretch/>
        </p:blipFill>
        <p:spPr>
          <a:xfrm>
            <a:off x="2344819" y="73793"/>
            <a:ext cx="7106035" cy="666389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08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0DF6E9-FB07-B543-FD6A-F3128EDB5E46}"/>
              </a:ext>
            </a:extLst>
          </p:cNvPr>
          <p:cNvSpPr txBox="1">
            <a:spLocks/>
          </p:cNvSpPr>
          <p:nvPr/>
        </p:nvSpPr>
        <p:spPr>
          <a:xfrm>
            <a:off x="838200" y="675091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/>
              <a:t>노인인권보호</a:t>
            </a:r>
            <a:endParaRPr lang="ko-KR" altLang="en-US" sz="4000" dirty="0"/>
          </a:p>
        </p:txBody>
      </p:sp>
      <p:sp>
        <p:nvSpPr>
          <p:cNvPr id="3" name="내용 개체 틀 5">
            <a:extLst>
              <a:ext uri="{FF2B5EF4-FFF2-40B4-BE49-F238E27FC236}">
                <a16:creationId xmlns:a16="http://schemas.microsoft.com/office/drawing/2014/main" id="{674FE68C-A7A1-19CD-91CA-FC75BE273460}"/>
              </a:ext>
            </a:extLst>
          </p:cNvPr>
          <p:cNvSpPr txBox="1">
            <a:spLocks/>
          </p:cNvSpPr>
          <p:nvPr/>
        </p:nvSpPr>
        <p:spPr>
          <a:xfrm>
            <a:off x="951881" y="2348881"/>
            <a:ext cx="10401919" cy="28275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/>
            <a:endParaRPr lang="en-US" altLang="ko-KR" b="1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노후에도 인간 답게 생활할 수 있는 권리</a:t>
            </a:r>
            <a:endParaRPr lang="en-US" altLang="ko-KR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 latinLnBrk="0"/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노인이라는 이유로 인간의 존엄성을 차별 받지 않을 권리</a:t>
            </a:r>
            <a:endParaRPr lang="en-US" altLang="ko-KR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 fontAlgn="base" latinLnBrk="0"/>
            <a:endParaRPr lang="en-US" altLang="ko-KR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 fontAlgn="base" latinLnBrk="0"/>
            <a:endParaRPr lang="en-US" altLang="ko-KR" b="1" dirty="0">
              <a:latin typeface="HY강B" panose="02030600000101010101" pitchFamily="18" charset="-127"/>
              <a:ea typeface="HY강B" panose="02030600000101010101" pitchFamily="18" charset="-127"/>
              <a:cs typeface="Arial Unicode MS"/>
            </a:endParaRPr>
          </a:p>
          <a:p>
            <a:pPr marL="0" indent="0" fontAlgn="base" latinLnBrk="0"/>
            <a:endParaRPr lang="ko-KR" altLang="en-US" dirty="0">
              <a:solidFill>
                <a:srgbClr val="C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64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853A0-8F73-2E32-0F16-AEE3BFD725C8}"/>
              </a:ext>
            </a:extLst>
          </p:cNvPr>
          <p:cNvSpPr txBox="1"/>
          <p:nvPr/>
        </p:nvSpPr>
        <p:spPr>
          <a:xfrm>
            <a:off x="1261847" y="741448"/>
            <a:ext cx="8347102" cy="561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2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존엄한 존재로 대우 받을 권리</a:t>
            </a:r>
            <a:endParaRPr lang="en-US" altLang="ko-KR" sz="22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(2)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질 높은 서비스를 받을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(3)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가정과 같은 환경에서 생활할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(4)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신체적 구속을 받지 않을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(5)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사생활 및 비밀 보장에 대한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(6)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통신의 자유에 대한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(7)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정치</a:t>
            </a: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,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문화</a:t>
            </a: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,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종교적 신념의 자유에 대한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(8)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소유 재산의 자율적 관리에 대한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(9)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불평의 표현과 해결을 요구할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(10)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시설 내</a:t>
            </a: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·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외부 활동 참여의 자유에 대한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(11) </a:t>
            </a:r>
            <a:r>
              <a:rPr kumimoji="0" lang="ko-KR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명조"/>
                <a:ea typeface="휴먼명조"/>
                <a:cs typeface="+mn-cs"/>
              </a:rPr>
              <a:t>정보 접근과 자기결정권 행사의 권리</a:t>
            </a:r>
            <a:endParaRPr kumimoji="0" lang="en-US" altLang="ko-KR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명조"/>
              <a:ea typeface="휴먼명조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51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278BCE-2CA3-03BB-0702-A46D700A9B1E}"/>
              </a:ext>
            </a:extLst>
          </p:cNvPr>
          <p:cNvSpPr txBox="1">
            <a:spLocks/>
          </p:cNvSpPr>
          <p:nvPr/>
        </p:nvSpPr>
        <p:spPr>
          <a:xfrm>
            <a:off x="559231" y="537234"/>
            <a:ext cx="10515600" cy="9000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2. </a:t>
            </a:r>
            <a:r>
              <a:rPr lang="ko-KR" altLang="en-US" sz="4000"/>
              <a:t>노인학대</a:t>
            </a:r>
            <a:endParaRPr lang="ko-KR" altLang="en-US" sz="40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7CA56D5-9CE9-7FF4-45E4-BB22577F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57" y="2047114"/>
            <a:ext cx="93827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○ 노인학대의 정의 </a:t>
            </a:r>
            <a:r>
              <a:rPr kumimoji="0" lang="en-US" altLang="ko-KR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kumimoji="0" lang="ko-KR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노인복지법 제</a:t>
            </a:r>
            <a:r>
              <a:rPr kumimoji="0" lang="en-US" altLang="ko-KR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</a:t>
            </a:r>
            <a:r>
              <a:rPr kumimoji="0" lang="ko-KR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조의</a:t>
            </a:r>
            <a:r>
              <a:rPr kumimoji="0" lang="en-US" altLang="ko-KR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/>
                <a:ea typeface="휴먼명조"/>
              </a:rPr>
              <a:t>2</a:t>
            </a:r>
            <a:r>
              <a:rPr kumimoji="0" lang="ko-KR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제</a:t>
            </a:r>
            <a:r>
              <a:rPr kumimoji="0" lang="en-US" altLang="ko-KR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/>
                <a:ea typeface="휴먼명조"/>
              </a:rPr>
              <a:t>4</a:t>
            </a:r>
            <a:r>
              <a:rPr kumimoji="0" lang="ko-KR" alt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호</a:t>
            </a:r>
            <a:r>
              <a:rPr kumimoji="0" lang="en-US" altLang="ko-KR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kumimoji="0" lang="en-US" altLang="ko-K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15476-E3BD-0EB2-55F6-1C00C8273B69}"/>
              </a:ext>
            </a:extLst>
          </p:cNvPr>
          <p:cNvSpPr txBox="1"/>
          <p:nvPr/>
        </p:nvSpPr>
        <p:spPr>
          <a:xfrm>
            <a:off x="412157" y="3382487"/>
            <a:ext cx="11118581" cy="119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노인학대라 함은 노인에 대하여 신체적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정신적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정서적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성적 폭력 및 경제적 착취 또는 가혹행위를 하거나 유기 또는 방임을 하는 것을 말함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12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D73E9B-A6F6-14FF-91D8-410C088BA420}"/>
              </a:ext>
            </a:extLst>
          </p:cNvPr>
          <p:cNvSpPr txBox="1">
            <a:spLocks/>
          </p:cNvSpPr>
          <p:nvPr/>
        </p:nvSpPr>
        <p:spPr>
          <a:xfrm>
            <a:off x="559231" y="537234"/>
            <a:ext cx="10515600" cy="900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2. </a:t>
            </a:r>
            <a:r>
              <a:rPr lang="ko-KR" altLang="en-US" sz="4000" dirty="0"/>
              <a:t>노인학대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FE6E3-E3F9-6D9D-045A-A5E643835777}"/>
              </a:ext>
            </a:extLst>
          </p:cNvPr>
          <p:cNvSpPr txBox="1"/>
          <p:nvPr/>
        </p:nvSpPr>
        <p:spPr>
          <a:xfrm>
            <a:off x="559231" y="1595139"/>
            <a:ext cx="6098582" cy="69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○ 노인복지시설의 역할과 의무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91A0A-7884-203C-2F69-C6F582A0AFC7}"/>
              </a:ext>
            </a:extLst>
          </p:cNvPr>
          <p:cNvSpPr txBox="1"/>
          <p:nvPr/>
        </p:nvSpPr>
        <p:spPr>
          <a:xfrm>
            <a:off x="559231" y="2493707"/>
            <a:ext cx="11018003" cy="414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시설내 노인학대 의심사례 및 학대사례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발견시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노인보호전문기관 또는 수사기관에 신고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시설이용자 중 학대피해노인 및 학대행위자에 대한 노인보호전문기관으로부터의 상담 및 개입협조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노인보호전문기관으로부터의 보호가 필요한 학대피해노인에 대한 입소의뢰시 신속한 보호조치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 내 종사자 및 이용자 대상 노인학대예방교육 실시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시설 내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학대발생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현황 및 조치결과 보고 등노인학대라 함은 노인에 대하여 신체적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정신적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정서적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·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성적 폭력 및 경제적 착취 또는 가혹행위를 하거나 유기 또는 방임을 하는 것을 말함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25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03DD82-CE01-EBD9-3AAA-4C1D762DC379}"/>
              </a:ext>
            </a:extLst>
          </p:cNvPr>
          <p:cNvSpPr txBox="1">
            <a:spLocks/>
          </p:cNvSpPr>
          <p:nvPr/>
        </p:nvSpPr>
        <p:spPr>
          <a:xfrm>
            <a:off x="559231" y="537234"/>
            <a:ext cx="10515600" cy="900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2. </a:t>
            </a:r>
            <a:r>
              <a:rPr lang="ko-KR" altLang="en-US" sz="4000" dirty="0"/>
              <a:t>노인학대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95C1A-071C-47E3-B1AC-C82D91A913B5}"/>
              </a:ext>
            </a:extLst>
          </p:cNvPr>
          <p:cNvSpPr txBox="1"/>
          <p:nvPr/>
        </p:nvSpPr>
        <p:spPr>
          <a:xfrm>
            <a:off x="559231" y="1595139"/>
            <a:ext cx="6098582" cy="57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○ 노인학대의 예측 징후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53BB5-5851-8700-6C6B-62DDE9C93ED9}"/>
              </a:ext>
            </a:extLst>
          </p:cNvPr>
          <p:cNvSpPr txBox="1"/>
          <p:nvPr/>
        </p:nvSpPr>
        <p:spPr>
          <a:xfrm>
            <a:off x="559231" y="2493707"/>
            <a:ext cx="11018003" cy="358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치료받지 못한 상처 및 부상이 발견된다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다툼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욕설 등의 큰소리가 자주 들린다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노인에게 성적 수치심을 주는 행동을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노인의 물건 및 금품을 허락 없이 사용한다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식사를 거르는 등 영양실조나 탈수상태이다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노인에게 필요한 의료적 처치를 받지 않는다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노인을 시설에 입소 시킨 후 연락을 두절한다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3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DFDA84-9C2F-F091-6571-16B260963E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577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/>
              <a:t>3. </a:t>
            </a:r>
            <a:r>
              <a:rPr lang="ko-KR" altLang="en-US"/>
              <a:t>노인학대유형</a:t>
            </a:r>
            <a:endParaRPr lang="ko-KR" altLang="en-US" dirty="0"/>
          </a:p>
        </p:txBody>
      </p:sp>
      <p:pic>
        <p:nvPicPr>
          <p:cNvPr id="3" name="_x306881832">
            <a:extLst>
              <a:ext uri="{FF2B5EF4-FFF2-40B4-BE49-F238E27FC236}">
                <a16:creationId xmlns:a16="http://schemas.microsoft.com/office/drawing/2014/main" id="{6DC4454A-A861-949C-33AF-98BB2E82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27" y="1022888"/>
            <a:ext cx="8770751" cy="56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B3940C8-41B9-5DA6-32C4-446044441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65952"/>
              </p:ext>
            </p:extLst>
          </p:nvPr>
        </p:nvGraphicFramePr>
        <p:xfrm>
          <a:off x="530010" y="213360"/>
          <a:ext cx="11078221" cy="6295928"/>
        </p:xfrm>
        <a:graphic>
          <a:graphicData uri="http://schemas.openxmlformats.org/drawingml/2006/table">
            <a:tbl>
              <a:tblPr/>
              <a:tblGrid>
                <a:gridCol w="1558254">
                  <a:extLst>
                    <a:ext uri="{9D8B030D-6E8A-4147-A177-3AD203B41FA5}">
                      <a16:colId xmlns:a16="http://schemas.microsoft.com/office/drawing/2014/main" val="4120013129"/>
                    </a:ext>
                  </a:extLst>
                </a:gridCol>
                <a:gridCol w="9519967">
                  <a:extLst>
                    <a:ext uri="{9D8B030D-6E8A-4147-A177-3AD203B41FA5}">
                      <a16:colId xmlns:a16="http://schemas.microsoft.com/office/drawing/2014/main" val="858624935"/>
                    </a:ext>
                  </a:extLst>
                </a:gridCol>
              </a:tblGrid>
              <a:tr h="434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FFFFFF"/>
                          </a:solidFill>
                          <a:effectLst/>
                          <a:latin typeface="휴먼명조"/>
                          <a:ea typeface="휴먼명조"/>
                        </a:rPr>
                        <a:t>학대유형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8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FFFFFF"/>
                          </a:solidFill>
                          <a:effectLst/>
                          <a:latin typeface="휴먼명조"/>
                          <a:ea typeface="휴먼명조"/>
                        </a:rPr>
                        <a:t>내용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8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98808"/>
                  </a:ext>
                </a:extLst>
              </a:tr>
              <a:tr h="8890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신체적 학대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물리적인 힘 또는 도구를 이용하여 노인에게 신체적 혹은 정신적 손상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고통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장애 등을 유발시키는 행위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151263"/>
                  </a:ext>
                </a:extLst>
              </a:tr>
              <a:tr h="8890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정서적 학대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비난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모욕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위협 등의 언어 및 비언어적 행위를 통하여 노인에게 정서적으로 고통을 유발시키는 행위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166253"/>
                  </a:ext>
                </a:extLst>
              </a:tr>
              <a:tr h="8890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성적 학대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성적수치심 유발행위 및 성폭력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성희롱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성추행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강간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등의 노인의 의사에 반하여 강제적으로 행하는 모든 성적 행위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21746"/>
                  </a:ext>
                </a:extLst>
              </a:tr>
              <a:tr h="13435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경제적 학대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노인의 의사에 반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反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하여 노인으로부터 재산 또는 권리를 빼앗는 경제적 착취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노인 재산에 관한 법률 권리 위반 등 경제적 권리와 관련된 의사결정에서 통제하는 행위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317137"/>
                  </a:ext>
                </a:extLst>
              </a:tr>
              <a:tr h="13435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방임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부양의무자로서의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 책임이나 의무를 거부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불이행 혹은 포기하여 노인의 의식주 및 의료를 적절하게 제공하지 않는 행위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필요한 생활비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병원비 및 치료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의식주를 제공하지 않는 행위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217217"/>
                  </a:ext>
                </a:extLst>
              </a:tr>
              <a:tr h="5072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유기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보호자 또는 부양의무자가 노인을 버리는 행위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45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47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D8C505-E2E9-5FC5-8CE8-E6FB1BA5694B}"/>
              </a:ext>
            </a:extLst>
          </p:cNvPr>
          <p:cNvSpPr txBox="1">
            <a:spLocks/>
          </p:cNvSpPr>
          <p:nvPr/>
        </p:nvSpPr>
        <p:spPr>
          <a:xfrm>
            <a:off x="636722" y="318631"/>
            <a:ext cx="10522058" cy="9832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/>
              <a:t>3. </a:t>
            </a:r>
            <a:r>
              <a:rPr lang="ko-KR" altLang="en-US" sz="4000"/>
              <a:t>노인학대예방</a:t>
            </a:r>
            <a:endParaRPr lang="ko-KR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AB02D-5C10-122C-EE6B-968279D21EE6}"/>
              </a:ext>
            </a:extLst>
          </p:cNvPr>
          <p:cNvSpPr txBox="1"/>
          <p:nvPr/>
        </p:nvSpPr>
        <p:spPr>
          <a:xfrm>
            <a:off x="636722" y="1673818"/>
            <a:ext cx="10956010" cy="421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① 시설은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노인학대에 대한 명확한 기준을 설정하여 시설운영규정에 학대행위에 대한 예방과 해결을 위한 규정을 명문화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하고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이에 대해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철저한 교육과 지도감독을 실시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 나가야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② 시설은 시설 내에 노인학대에 해당하는 구체적 행위를 공시하여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노인과 종사자 모두가 학대에 대해 정확한 이해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를 갖출 수 있게 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③ 시설은 학대예방을 위하여 종사자와 생활노인들에게 인권교육자료를 보급 하고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 인권 및 학대와 관련된 외부강사 초빙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노인보호전문기관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등의 교육을 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최소 분기 </a:t>
            </a:r>
            <a:r>
              <a:rPr lang="en-US" altLang="ko-KR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</a:t>
            </a:r>
            <a:r>
              <a:rPr lang="ko-KR" altLang="en-US" sz="2200" u="sng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회 이상 정기적으로 실시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하여야 한다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473571"/>
      </p:ext>
    </p:extLst>
  </p:cSld>
  <p:clrMapOvr>
    <a:masterClrMapping/>
  </p:clrMapOvr>
</p:sld>
</file>

<file path=ppt/theme/theme1.xml><?xml version="1.0" encoding="utf-8"?>
<a:theme xmlns:a="http://schemas.openxmlformats.org/drawingml/2006/main" name="물방울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물방울</Template>
  <TotalTime>140</TotalTime>
  <Words>1162</Words>
  <Application>Microsoft Office PowerPoint</Application>
  <PresentationFormat>와이드스크린</PresentationFormat>
  <Paragraphs>91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HY강B</vt:lpstr>
      <vt:lpstr>함초롬바탕</vt:lpstr>
      <vt:lpstr>휴먼명조</vt:lpstr>
      <vt:lpstr>Arial</vt:lpstr>
      <vt:lpstr>Tw Cen MT</vt:lpstr>
      <vt:lpstr>물방울</vt:lpstr>
      <vt:lpstr>노인인권보호지침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희망비전요양원</dc:creator>
  <cp:lastModifiedBy>희망비전요양원</cp:lastModifiedBy>
  <cp:revision>2</cp:revision>
  <dcterms:created xsi:type="dcterms:W3CDTF">2024-10-01T02:31:44Z</dcterms:created>
  <dcterms:modified xsi:type="dcterms:W3CDTF">2024-10-02T07:45:11Z</dcterms:modified>
</cp:coreProperties>
</file>